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Montserra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-bold.fntdata"/><Relationship Id="rId23" Type="http://schemas.openxmlformats.org/officeDocument/2006/relationships/font" Target="fonts/Montserra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boldItalic.fntdata"/><Relationship Id="rId25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87381788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887381788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87381788b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887381788b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887381788b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887381788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9b85677c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89b85677c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9b85677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89b85677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9b85677c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89b85677c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98881496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3f9888149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98881496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f98881496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1325" y="1052800"/>
            <a:ext cx="5549076" cy="318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756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think of words to describe the groups of stars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1325" y="1052800"/>
            <a:ext cx="5549076" cy="318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Words for review:      </a:t>
            </a:r>
            <a:r>
              <a:rPr b="1" lang="en" sz="22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4475" y="1151225"/>
            <a:ext cx="5549076" cy="31805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7393650" y="156500"/>
            <a:ext cx="1530900" cy="26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</a:t>
            </a:r>
            <a:endParaRPr b="1" i="0" sz="7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Greater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Larger (number)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Bigger (number)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Size, space, length</a:t>
            </a:r>
            <a:endParaRPr b="1" i="0" sz="7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Taller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Wider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Bigger (size)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Words for review:      </a:t>
            </a:r>
            <a:r>
              <a:rPr b="1" lang="en" sz="22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equal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p1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0" l="0" r="77388" t="0"/>
          <a:stretch/>
        </p:blipFill>
        <p:spPr>
          <a:xfrm>
            <a:off x="284475" y="1151225"/>
            <a:ext cx="1254750" cy="31805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7393650" y="156500"/>
            <a:ext cx="15309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</a:t>
            </a:r>
            <a:endParaRPr b="1" i="0" sz="7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(number)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Same (number)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(number)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Size, space, length</a:t>
            </a:r>
            <a:endParaRPr b="1" i="0" sz="7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(size, length)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Same (size, length)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(size, length)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6" title="Screenshot 2025-09-07 at 2.23.38 pm.png"/>
          <p:cNvPicPr preferRelativeResize="0"/>
          <p:nvPr/>
        </p:nvPicPr>
        <p:blipFill rotWithShape="1">
          <a:blip r:embed="rId4">
            <a:alphaModFix/>
          </a:blip>
          <a:srcRect b="0" l="0" r="35338" t="0"/>
          <a:stretch/>
        </p:blipFill>
        <p:spPr>
          <a:xfrm>
            <a:off x="1652100" y="1325775"/>
            <a:ext cx="2717000" cy="26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 title="Screenshot 2025-09-07 at 2.23.38 pm.png"/>
          <p:cNvPicPr preferRelativeResize="0"/>
          <p:nvPr/>
        </p:nvPicPr>
        <p:blipFill rotWithShape="1">
          <a:blip r:embed="rId4">
            <a:alphaModFix/>
          </a:blip>
          <a:srcRect b="0" l="0" r="35338" t="0"/>
          <a:stretch/>
        </p:blipFill>
        <p:spPr>
          <a:xfrm>
            <a:off x="4292625" y="1307188"/>
            <a:ext cx="2717000" cy="26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7393650" y="156500"/>
            <a:ext cx="1530900" cy="20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</a:t>
            </a:r>
            <a:endParaRPr b="1" i="0" sz="7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Smaller (number)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" sz="700" u="sng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Size, space, length</a:t>
            </a:r>
            <a:endParaRPr b="1" i="0" sz="7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Smaller (size)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Shorter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Little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Words for review:      </a:t>
            </a:r>
            <a:r>
              <a:rPr b="1" lang="en" sz="22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" name="Google Shape;84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1836" l="6586" r="73772" t="0"/>
          <a:stretch/>
        </p:blipFill>
        <p:spPr>
          <a:xfrm>
            <a:off x="650100" y="1151225"/>
            <a:ext cx="1089901" cy="3122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55337" l="24506" r="0" t="0"/>
          <a:stretch/>
        </p:blipFill>
        <p:spPr>
          <a:xfrm>
            <a:off x="1633225" y="2766375"/>
            <a:ext cx="4189151" cy="1420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 title="Screenshot 2025-09-07 at 2.23.38 pm.png"/>
          <p:cNvPicPr preferRelativeResize="0"/>
          <p:nvPr/>
        </p:nvPicPr>
        <p:blipFill rotWithShape="1">
          <a:blip r:embed="rId4">
            <a:alphaModFix/>
          </a:blip>
          <a:srcRect b="0" l="0" r="35338" t="54417"/>
          <a:stretch/>
        </p:blipFill>
        <p:spPr>
          <a:xfrm>
            <a:off x="1740000" y="1478299"/>
            <a:ext cx="2117525" cy="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Which group has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" name="Google Shape;92;p18" title="Screenshot 2025-09-07 at 2.23.3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3650" y="1660400"/>
            <a:ext cx="4201725" cy="26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Which group has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9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3098" l="3918" r="37345" t="1180"/>
          <a:stretch/>
        </p:blipFill>
        <p:spPr>
          <a:xfrm>
            <a:off x="1466900" y="3115875"/>
            <a:ext cx="2467925" cy="122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3098" l="3918" r="37345" t="1180"/>
          <a:stretch/>
        </p:blipFill>
        <p:spPr>
          <a:xfrm>
            <a:off x="3934825" y="3115875"/>
            <a:ext cx="2467925" cy="122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3098" l="3918" r="37345" t="1180"/>
          <a:stretch/>
        </p:blipFill>
        <p:spPr>
          <a:xfrm>
            <a:off x="6402750" y="3115875"/>
            <a:ext cx="2467925" cy="122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2656" l="3771" r="37492" t="51621"/>
          <a:stretch/>
        </p:blipFill>
        <p:spPr>
          <a:xfrm>
            <a:off x="1544400" y="1761675"/>
            <a:ext cx="2467925" cy="122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Are these groups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20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0" l="0" r="0" t="51329"/>
          <a:stretch/>
        </p:blipFill>
        <p:spPr>
          <a:xfrm>
            <a:off x="1183650" y="3036775"/>
            <a:ext cx="4201725" cy="130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Which group has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less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21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3098" l="3918" r="37345" t="1180"/>
          <a:stretch/>
        </p:blipFill>
        <p:spPr>
          <a:xfrm>
            <a:off x="1466900" y="3115875"/>
            <a:ext cx="2467925" cy="122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3098" l="3918" r="37345" t="1180"/>
          <a:stretch/>
        </p:blipFill>
        <p:spPr>
          <a:xfrm>
            <a:off x="3934825" y="3115875"/>
            <a:ext cx="2467925" cy="122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2656" l="3770" r="65408" t="51621"/>
          <a:stretch/>
        </p:blipFill>
        <p:spPr>
          <a:xfrm>
            <a:off x="1544400" y="1761675"/>
            <a:ext cx="1295050" cy="122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Which group has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2" title="Screenshot 2025-09-07 at 2.23.3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3650" y="1660400"/>
            <a:ext cx="4201725" cy="26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1395" l="0" r="0" t="0"/>
          <a:stretch/>
        </p:blipFill>
        <p:spPr>
          <a:xfrm>
            <a:off x="3850425" y="1660400"/>
            <a:ext cx="4201725" cy="13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3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Are these groups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23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0" l="0" r="35338" t="0"/>
          <a:stretch/>
        </p:blipFill>
        <p:spPr>
          <a:xfrm>
            <a:off x="1183650" y="1660400"/>
            <a:ext cx="2717000" cy="26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Which group has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fewer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Google Shape;134;p24" title="Screenshot 2025-09-07 at 2.23.3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3650" y="1660400"/>
            <a:ext cx="4201725" cy="26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4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51395" l="0" r="0" t="0"/>
          <a:stretch/>
        </p:blipFill>
        <p:spPr>
          <a:xfrm>
            <a:off x="3850425" y="1660400"/>
            <a:ext cx="4201725" cy="130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/>
        </p:nvSpPr>
        <p:spPr>
          <a:xfrm>
            <a:off x="751450" y="664450"/>
            <a:ext cx="6371100" cy="4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Does one group have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fewer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1" name="Google Shape;141;p25" title="Screenshot 2025-09-07 at 2.23.38 pm.png"/>
          <p:cNvPicPr preferRelativeResize="0"/>
          <p:nvPr/>
        </p:nvPicPr>
        <p:blipFill rotWithShape="1">
          <a:blip r:embed="rId3">
            <a:alphaModFix/>
          </a:blip>
          <a:srcRect b="0" l="0" r="35338" t="0"/>
          <a:stretch/>
        </p:blipFill>
        <p:spPr>
          <a:xfrm>
            <a:off x="1183650" y="1660400"/>
            <a:ext cx="2717000" cy="268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terms can be used to describe how many?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613975" y="1313025"/>
            <a:ext cx="786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						Greater					Equal (number of)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Fewer					Shorter					Larger (number of)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(number of)			Smaller (size)				Less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(size, length)			Same (number of)			Wider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Longer					Bigger (number of)			Same (size, length)</a:t>
            </a:r>
            <a:endParaRPr b="1" sz="13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Taller						Smaller (number of)			Little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Higher					Bigger (size)				Equal (size, length)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terms can be used to describe </a:t>
            </a:r>
            <a:r>
              <a:rPr lang="en" sz="2200"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200">
              <a:solidFill>
                <a:srgbClr val="CC0000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613975" y="1313025"/>
            <a:ext cx="786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More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Greater	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Equal (number of)</a:t>
            </a:r>
            <a:endParaRPr b="0" i="0" sz="1300" u="none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Fewer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Shorter	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Larger (number of)</a:t>
            </a:r>
            <a:endParaRPr b="0" i="0" sz="1300" u="none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Even (number of)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Smaller (size)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Less</a:t>
            </a:r>
            <a:endParaRPr b="0" i="0" sz="1300" u="none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(size, length)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Same (number of)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Wider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Longer	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Bigger (number of)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Same (size, length)</a:t>
            </a:r>
            <a:endParaRPr b="1" i="0" sz="1300" u="sng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Taller		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Smaller (number of)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Little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Higher					Bigger (size)				Equal (size, length)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445025"/>
            <a:ext cx="7459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terms can be used to describe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size, space, length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613975" y="1313025"/>
            <a:ext cx="786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						Greater					Equal (number of)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Fewer					Shorter					Larger (number of)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(number of)			Smaller (size)				Less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(size, length)			Same (number of)			Wider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Longer					Bigger (number of)			Same (size, length)</a:t>
            </a:r>
            <a:endParaRPr b="1" sz="13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Taller						Smaller (number of)			Little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Higher					Bigger (size)				Equal (size, length)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9"/>
          <p:cNvSpPr txBox="1"/>
          <p:nvPr>
            <p:ph type="title"/>
          </p:nvPr>
        </p:nvSpPr>
        <p:spPr>
          <a:xfrm>
            <a:off x="311700" y="445025"/>
            <a:ext cx="7775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terms can be used to describe </a:t>
            </a:r>
            <a:r>
              <a:rPr lang="en" sz="2200"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size, space, length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9"/>
          <p:cNvSpPr txBox="1"/>
          <p:nvPr/>
        </p:nvSpPr>
        <p:spPr>
          <a:xfrm>
            <a:off x="613975" y="1313025"/>
            <a:ext cx="78699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						Greater					Equal (number of)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Fewer	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Shorter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Larger (number of)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Even (number of)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Smaller (size)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Less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Even (size, length)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Same (number of)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Wider</a:t>
            </a:r>
            <a:endParaRPr b="0" i="0" sz="1300" u="none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Longer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Bigger (number of)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Same (size, length)</a:t>
            </a:r>
            <a:endParaRPr b="1" i="0" sz="1300" u="sng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Taller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	Smaller (number of)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Little</a:t>
            </a:r>
            <a:endParaRPr b="0" i="0" sz="1300" u="none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Higher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Bigger (size)</a:t>
            </a:r>
            <a:r>
              <a:rPr b="0" i="0" lang="en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		</a:t>
            </a:r>
            <a:r>
              <a:rPr b="0" i="0" lang="en" sz="1300" u="none" cap="none" strike="noStrike">
                <a:solidFill>
                  <a:schemeClr val="dk1"/>
                </a:solidFill>
                <a:highlight>
                  <a:srgbClr val="FFE599"/>
                </a:highlight>
                <a:latin typeface="Montserrat"/>
                <a:ea typeface="Montserrat"/>
                <a:cs typeface="Montserrat"/>
                <a:sym typeface="Montserrat"/>
              </a:rPr>
              <a:t>Equal (size, length)</a:t>
            </a:r>
            <a:endParaRPr b="0" i="0" sz="1300" u="none" cap="none" strike="noStrike">
              <a:solidFill>
                <a:schemeClr val="dk1"/>
              </a:solidFill>
              <a:highlight>
                <a:srgbClr val="FFE599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