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</p:sldIdLst>
  <p:sldSz cy="5143500" cx="9144000"/>
  <p:notesSz cx="6858000" cy="9144000"/>
  <p:embeddedFontLst>
    <p:embeddedFont>
      <p:font typeface="Montserrat"/>
      <p:regular r:id="rId24"/>
      <p:bold r:id="rId25"/>
      <p:italic r:id="rId26"/>
      <p:boldItalic r:id="rId2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font" Target="fonts/Montserrat-regular.fntdata"/><Relationship Id="rId23" Type="http://schemas.openxmlformats.org/officeDocument/2006/relationships/slide" Target="slides/slide18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Montserrat-italic.fntdata"/><Relationship Id="rId25" Type="http://schemas.openxmlformats.org/officeDocument/2006/relationships/font" Target="fonts/Montserrat-bold.fntdata"/><Relationship Id="rId27" Type="http://schemas.openxmlformats.org/officeDocument/2006/relationships/font" Target="fonts/Montserrat-bold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g388a55dfcdf_1_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3" name="Google Shape;53;g388a55dfcdf_1_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36566eb9116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9" name="Google Shape;59;g36566eb9116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36566eb9116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5" name="Google Shape;65;g36566eb9116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36566eb9116_0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1" name="Google Shape;71;g36566eb9116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36566eb9116_0_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7" name="Google Shape;77;g36566eb9116_0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36566eb9116_0_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4" name="Google Shape;84;g36566eb9116_0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36566eb9116_0_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1" name="Google Shape;91;g36566eb9116_0_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36566eb9116_0_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7" name="Google Shape;97;g36566eb9116_0_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36566eb9116_0_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3" name="Google Shape;103;g36566eb9116_0_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36566eb9116_0_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9" name="Google Shape;109;g36566eb9116_0_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36566eb9116_0_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5" name="Google Shape;115;g36566eb9116_0_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36566eb9116_0_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1" name="Google Shape;121;g36566eb9116_0_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36566eb9116_0_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7" name="Google Shape;127;g36566eb9116_0_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36566eb9116_0_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3" name="Google Shape;133;g36566eb9116_0_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36566eb9116_0_8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9" name="Google Shape;139;g36566eb9116_0_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36566eb9116_0_8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5" name="Google Shape;145;g36566eb9116_0_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36566eb9116_0_9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1" name="Google Shape;151;g36566eb9116_0_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36566eb9116_0_10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7" name="Google Shape;157;g36566eb9116_0_1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2" name="Google Shape;12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3" name="Google Shape;13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6" name="Google Shape;16;p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7" name="Google Shape;17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20" name="Google Shape;20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3" name="Google Shape;23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5" name="Google Shape;25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8" name="Google Shape;28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1" name="Google Shape;31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2" name="Google Shape;32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5" name="Google Shape;35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" name="Google Shape;38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9" name="Google Shape;39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0" name="Google Shape;40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1" name="Google Shape;41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4" name="Google Shape;44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7" name="Google Shape;47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8" name="Google Shape;48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9" name="Google Shape;9;p1"/>
          <p:cNvSpPr txBox="1"/>
          <p:nvPr/>
        </p:nvSpPr>
        <p:spPr>
          <a:xfrm>
            <a:off x="96625" y="4830650"/>
            <a:ext cx="1551000" cy="1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© 2026 The Y Intercept</a:t>
            </a:r>
            <a:endParaRPr sz="600">
              <a:solidFill>
                <a:srgbClr val="595959"/>
              </a:solidFill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8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8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9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9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9.jpg"/><Relationship Id="rId4" Type="http://schemas.openxmlformats.org/officeDocument/2006/relationships/image" Target="../media/image1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9.jpg"/><Relationship Id="rId4" Type="http://schemas.openxmlformats.org/officeDocument/2006/relationships/image" Target="../media/image1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7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7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6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6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3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3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5.jp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5.jp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4.jp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4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3"/>
          <p:cNvSpPr txBox="1"/>
          <p:nvPr/>
        </p:nvSpPr>
        <p:spPr>
          <a:xfrm>
            <a:off x="509350" y="233800"/>
            <a:ext cx="7373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How many fingers am I holding up?</a:t>
            </a:r>
            <a:endParaRPr/>
          </a:p>
        </p:txBody>
      </p:sp>
      <p:pic>
        <p:nvPicPr>
          <p:cNvPr descr="Child's arm holding up fingers on white background. (Provided by Getty Images)" id="56" name="Google Shape;5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85675" y="917775"/>
            <a:ext cx="2699874" cy="40508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/>
          <p:nvPr/>
        </p:nvSpPr>
        <p:spPr>
          <a:xfrm>
            <a:off x="509350" y="233800"/>
            <a:ext cx="7373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I am holding up 3 fingers</a:t>
            </a:r>
            <a:endParaRPr/>
          </a:p>
        </p:txBody>
      </p:sp>
      <p:pic>
        <p:nvPicPr>
          <p:cNvPr descr="Child's arm holding up fingers on white background. (Provided by Getty Images)" id="62" name="Google Shape;62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85675" y="917775"/>
            <a:ext cx="2699874" cy="40508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5"/>
          <p:cNvSpPr txBox="1"/>
          <p:nvPr/>
        </p:nvSpPr>
        <p:spPr>
          <a:xfrm>
            <a:off x="509350" y="233800"/>
            <a:ext cx="7373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How many rabbits are in the basket?</a:t>
            </a:r>
            <a:endParaRPr/>
          </a:p>
        </p:txBody>
      </p:sp>
      <p:pic>
        <p:nvPicPr>
          <p:cNvPr descr="Rabbits in a basket. (Provided by Getty Images)" id="68" name="Google Shape;68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12475" y="917775"/>
            <a:ext cx="5904655" cy="40508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6"/>
          <p:cNvSpPr txBox="1"/>
          <p:nvPr/>
        </p:nvSpPr>
        <p:spPr>
          <a:xfrm>
            <a:off x="509350" y="233800"/>
            <a:ext cx="7373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There are 2 rabbits in the basket</a:t>
            </a:r>
            <a:endParaRPr/>
          </a:p>
        </p:txBody>
      </p:sp>
      <p:pic>
        <p:nvPicPr>
          <p:cNvPr descr="Rabbits in a basket. (Provided by Getty Images)" id="74" name="Google Shape;74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12475" y="917775"/>
            <a:ext cx="5904655" cy="40508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7"/>
          <p:cNvSpPr txBox="1"/>
          <p:nvPr/>
        </p:nvSpPr>
        <p:spPr>
          <a:xfrm>
            <a:off x="509350" y="233800"/>
            <a:ext cx="7373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How many eggs are in the pan?</a:t>
            </a:r>
            <a:endParaRPr/>
          </a:p>
        </p:txBody>
      </p:sp>
      <p:pic>
        <p:nvPicPr>
          <p:cNvPr descr="Rabbits in a basket. (Provided by Getty Images)" id="80" name="Google Shape;80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12475" y="917775"/>
            <a:ext cx="5904655" cy="405080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unny Side Up Eggs in a Pan (Provided by Getty Images)" id="81" name="Google Shape;81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064777" y="917775"/>
            <a:ext cx="6077696" cy="40508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8"/>
          <p:cNvSpPr txBox="1"/>
          <p:nvPr/>
        </p:nvSpPr>
        <p:spPr>
          <a:xfrm>
            <a:off x="509350" y="233800"/>
            <a:ext cx="7373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There are 4</a:t>
            </a: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eggs are in the pan</a:t>
            </a:r>
            <a:endParaRPr/>
          </a:p>
        </p:txBody>
      </p:sp>
      <p:pic>
        <p:nvPicPr>
          <p:cNvPr descr="Rabbits in a basket. (Provided by Getty Images)" id="87" name="Google Shape;87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12475" y="917775"/>
            <a:ext cx="5904655" cy="405080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unny Side Up Eggs in a Pan (Provided by Getty Images)" id="88" name="Google Shape;88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064777" y="917775"/>
            <a:ext cx="6077696" cy="40508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/>
          <p:nvPr/>
        </p:nvSpPr>
        <p:spPr>
          <a:xfrm>
            <a:off x="509350" y="233800"/>
            <a:ext cx="7373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How many cherries are in the bunch?</a:t>
            </a:r>
            <a:endParaRPr/>
          </a:p>
        </p:txBody>
      </p:sp>
      <p:pic>
        <p:nvPicPr>
          <p:cNvPr descr="herry berries isolated on white background. With clipping path. (Provided by Getty Images)" id="94" name="Google Shape;94;p19"/>
          <p:cNvPicPr preferRelativeResize="0"/>
          <p:nvPr/>
        </p:nvPicPr>
        <p:blipFill rotWithShape="1">
          <a:blip r:embed="rId3">
            <a:alphaModFix/>
          </a:blip>
          <a:srcRect b="0" l="55319" r="0" t="0"/>
          <a:stretch/>
        </p:blipFill>
        <p:spPr>
          <a:xfrm>
            <a:off x="3886156" y="883975"/>
            <a:ext cx="2715551" cy="40508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0"/>
          <p:cNvSpPr txBox="1"/>
          <p:nvPr/>
        </p:nvSpPr>
        <p:spPr>
          <a:xfrm>
            <a:off x="509350" y="233800"/>
            <a:ext cx="7373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There are 2</a:t>
            </a: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cherries are in the bunch</a:t>
            </a:r>
            <a:endParaRPr/>
          </a:p>
        </p:txBody>
      </p:sp>
      <p:pic>
        <p:nvPicPr>
          <p:cNvPr descr="herry berries isolated on white background. With clipping path. (Provided by Getty Images)" id="100" name="Google Shape;100;p20"/>
          <p:cNvPicPr preferRelativeResize="0"/>
          <p:nvPr/>
        </p:nvPicPr>
        <p:blipFill rotWithShape="1">
          <a:blip r:embed="rId3">
            <a:alphaModFix/>
          </a:blip>
          <a:srcRect b="0" l="55319" r="0" t="0"/>
          <a:stretch/>
        </p:blipFill>
        <p:spPr>
          <a:xfrm>
            <a:off x="3886156" y="883975"/>
            <a:ext cx="2715551" cy="40508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1"/>
          <p:cNvSpPr txBox="1"/>
          <p:nvPr/>
        </p:nvSpPr>
        <p:spPr>
          <a:xfrm>
            <a:off x="509350" y="233800"/>
            <a:ext cx="7373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How many chairs are at the table?</a:t>
            </a:r>
            <a:endParaRPr/>
          </a:p>
        </p:txBody>
      </p:sp>
      <p:pic>
        <p:nvPicPr>
          <p:cNvPr descr="Empty Chair Desk with sunlight nobody space in restaurant (Provided by Getty Images)" id="106" name="Google Shape;106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31650" y="906500"/>
            <a:ext cx="5394043" cy="4050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2"/>
          <p:cNvSpPr txBox="1"/>
          <p:nvPr/>
        </p:nvSpPr>
        <p:spPr>
          <a:xfrm>
            <a:off x="509350" y="233800"/>
            <a:ext cx="7373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There are 3</a:t>
            </a: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chairs are at the table</a:t>
            </a:r>
            <a:endParaRPr/>
          </a:p>
        </p:txBody>
      </p:sp>
      <p:pic>
        <p:nvPicPr>
          <p:cNvPr descr="Empty Chair Desk with sunlight nobody space in restaurant (Provided by Getty Images)" id="112" name="Google Shape;112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31650" y="906500"/>
            <a:ext cx="5394043" cy="4050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3"/>
          <p:cNvSpPr txBox="1"/>
          <p:nvPr/>
        </p:nvSpPr>
        <p:spPr>
          <a:xfrm>
            <a:off x="509350" y="233800"/>
            <a:ext cx="7373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How many people waiting to get in?</a:t>
            </a:r>
            <a:endParaRPr/>
          </a:p>
        </p:txBody>
      </p:sp>
      <p:pic>
        <p:nvPicPr>
          <p:cNvPr descr="people waiting in line, silhouette vector (Provided by Getty Images)" id="118" name="Google Shape;118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14025" y="929025"/>
            <a:ext cx="4050801" cy="40508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4"/>
          <p:cNvSpPr txBox="1"/>
          <p:nvPr/>
        </p:nvSpPr>
        <p:spPr>
          <a:xfrm>
            <a:off x="509350" y="233800"/>
            <a:ext cx="7373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There are 5</a:t>
            </a: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people waiting to get in</a:t>
            </a:r>
            <a:endParaRPr/>
          </a:p>
        </p:txBody>
      </p:sp>
      <p:pic>
        <p:nvPicPr>
          <p:cNvPr descr="people waiting in line, silhouette vector (Provided by Getty Images)" id="124" name="Google Shape;124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14025" y="929025"/>
            <a:ext cx="4050801" cy="40508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5"/>
          <p:cNvSpPr txBox="1"/>
          <p:nvPr/>
        </p:nvSpPr>
        <p:spPr>
          <a:xfrm>
            <a:off x="509350" y="233800"/>
            <a:ext cx="7373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How many apples are in the bowl?</a:t>
            </a:r>
            <a:endParaRPr/>
          </a:p>
        </p:txBody>
      </p:sp>
      <p:pic>
        <p:nvPicPr>
          <p:cNvPr descr="Close up of fresh apple in a bowl on wooden table (Provided by Getty Images)" id="130" name="Google Shape;130;p25"/>
          <p:cNvPicPr preferRelativeResize="0"/>
          <p:nvPr/>
        </p:nvPicPr>
        <p:blipFill rotWithShape="1">
          <a:blip r:embed="rId3">
            <a:alphaModFix/>
          </a:blip>
          <a:srcRect b="0" l="35633" r="7218" t="14632"/>
          <a:stretch/>
        </p:blipFill>
        <p:spPr>
          <a:xfrm>
            <a:off x="2658675" y="1466125"/>
            <a:ext cx="3209426" cy="32001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26"/>
          <p:cNvSpPr txBox="1"/>
          <p:nvPr/>
        </p:nvSpPr>
        <p:spPr>
          <a:xfrm>
            <a:off x="509350" y="233800"/>
            <a:ext cx="7373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There are 5</a:t>
            </a: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apples are in the bowl</a:t>
            </a:r>
            <a:endParaRPr/>
          </a:p>
        </p:txBody>
      </p:sp>
      <p:pic>
        <p:nvPicPr>
          <p:cNvPr descr="Close up of fresh apple in a bowl on wooden table (Provided by Getty Images)" id="136" name="Google Shape;136;p26"/>
          <p:cNvPicPr preferRelativeResize="0"/>
          <p:nvPr/>
        </p:nvPicPr>
        <p:blipFill rotWithShape="1">
          <a:blip r:embed="rId3">
            <a:alphaModFix/>
          </a:blip>
          <a:srcRect b="0" l="35633" r="7218" t="14632"/>
          <a:stretch/>
        </p:blipFill>
        <p:spPr>
          <a:xfrm>
            <a:off x="2658675" y="1466125"/>
            <a:ext cx="3209426" cy="32001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7"/>
          <p:cNvSpPr txBox="1"/>
          <p:nvPr/>
        </p:nvSpPr>
        <p:spPr>
          <a:xfrm>
            <a:off x="509350" y="233800"/>
            <a:ext cx="7373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How many eggs are in the nest?</a:t>
            </a:r>
            <a:endParaRPr/>
          </a:p>
        </p:txBody>
      </p:sp>
      <p:pic>
        <p:nvPicPr>
          <p:cNvPr descr="robin birds nest (Provided by Getty Images)" id="142" name="Google Shape;142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21750" y="917775"/>
            <a:ext cx="6077686" cy="40508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28"/>
          <p:cNvSpPr txBox="1"/>
          <p:nvPr/>
        </p:nvSpPr>
        <p:spPr>
          <a:xfrm>
            <a:off x="509350" y="233800"/>
            <a:ext cx="7373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There is 1</a:t>
            </a: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egg in the nest</a:t>
            </a:r>
            <a:endParaRPr/>
          </a:p>
        </p:txBody>
      </p:sp>
      <p:pic>
        <p:nvPicPr>
          <p:cNvPr descr="robin birds nest (Provided by Getty Images)" id="148" name="Google Shape;148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21750" y="917775"/>
            <a:ext cx="6077686" cy="40508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29"/>
          <p:cNvSpPr txBox="1"/>
          <p:nvPr/>
        </p:nvSpPr>
        <p:spPr>
          <a:xfrm>
            <a:off x="509350" y="233800"/>
            <a:ext cx="7373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How many children are at this party?</a:t>
            </a:r>
            <a:endParaRPr/>
          </a:p>
        </p:txBody>
      </p:sp>
      <p:pic>
        <p:nvPicPr>
          <p:cNvPr descr="Group of joyful little kids celebrating birthday party at home. Children's funny birthday party in decorated room (Provided by Getty Images)" id="154" name="Google Shape;154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95175" y="895250"/>
            <a:ext cx="6077686" cy="40508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30"/>
          <p:cNvSpPr txBox="1"/>
          <p:nvPr/>
        </p:nvSpPr>
        <p:spPr>
          <a:xfrm>
            <a:off x="509350" y="233800"/>
            <a:ext cx="7373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There are 5</a:t>
            </a: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children at this party</a:t>
            </a:r>
            <a:endParaRPr/>
          </a:p>
        </p:txBody>
      </p:sp>
      <p:pic>
        <p:nvPicPr>
          <p:cNvPr descr="Group of joyful little kids celebrating birthday party at home. Children's funny birthday party in decorated room (Provided by Getty Images)" id="160" name="Google Shape;160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95175" y="895250"/>
            <a:ext cx="6077686" cy="40508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ACDDE2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